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365" r:id="rId4"/>
    <p:sldId id="392" r:id="rId5"/>
    <p:sldId id="303" r:id="rId6"/>
    <p:sldId id="359" r:id="rId7"/>
    <p:sldId id="366" r:id="rId8"/>
    <p:sldId id="368" r:id="rId9"/>
    <p:sldId id="371" r:id="rId10"/>
    <p:sldId id="342" r:id="rId11"/>
    <p:sldId id="373" r:id="rId12"/>
    <p:sldId id="376" r:id="rId13"/>
    <p:sldId id="343" r:id="rId14"/>
    <p:sldId id="358" r:id="rId15"/>
    <p:sldId id="355" r:id="rId16"/>
    <p:sldId id="344" r:id="rId17"/>
    <p:sldId id="347" r:id="rId18"/>
    <p:sldId id="382" r:id="rId19"/>
    <p:sldId id="381" r:id="rId20"/>
    <p:sldId id="380" r:id="rId21"/>
    <p:sldId id="335" r:id="rId22"/>
    <p:sldId id="386" r:id="rId23"/>
    <p:sldId id="388" r:id="rId24"/>
    <p:sldId id="387" r:id="rId25"/>
    <p:sldId id="394" r:id="rId26"/>
    <p:sldId id="337" r:id="rId27"/>
    <p:sldId id="39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FF0066"/>
    <a:srgbClr val="0000FF"/>
    <a:srgbClr val="FF3300"/>
    <a:srgbClr val="CC00FF"/>
    <a:srgbClr val="31229E"/>
    <a:srgbClr val="009900"/>
    <a:srgbClr val="990099"/>
    <a:srgbClr val="9900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D25540-209A-4281-8ADD-931C6F793EED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21E1D-B35E-4E5C-BC33-5511CF162A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479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367D-5041-48BA-B1DF-9ED3C06F5F7F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1EDE-A737-436C-BD28-68F9E1C9E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367D-5041-48BA-B1DF-9ED3C06F5F7F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1EDE-A737-436C-BD28-68F9E1C9E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367D-5041-48BA-B1DF-9ED3C06F5F7F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1EDE-A737-436C-BD28-68F9E1C9E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367D-5041-48BA-B1DF-9ED3C06F5F7F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1EDE-A737-436C-BD28-68F9E1C9E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367D-5041-48BA-B1DF-9ED3C06F5F7F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1EDE-A737-436C-BD28-68F9E1C9E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367D-5041-48BA-B1DF-9ED3C06F5F7F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1EDE-A737-436C-BD28-68F9E1C9E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367D-5041-48BA-B1DF-9ED3C06F5F7F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1EDE-A737-436C-BD28-68F9E1C9E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367D-5041-48BA-B1DF-9ED3C06F5F7F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1EDE-A737-436C-BD28-68F9E1C9E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367D-5041-48BA-B1DF-9ED3C06F5F7F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1EDE-A737-436C-BD28-68F9E1C9E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367D-5041-48BA-B1DF-9ED3C06F5F7F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1EDE-A737-436C-BD28-68F9E1C9E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367D-5041-48BA-B1DF-9ED3C06F5F7F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1EDE-A737-436C-BD28-68F9E1C9E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7367D-5041-48BA-B1DF-9ED3C06F5F7F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C1EDE-A737-436C-BD28-68F9E1C9E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6.pn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7.pn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8.pn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0.png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1.png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9551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8206680" cy="4464497"/>
          </a:xfrm>
        </p:spPr>
        <p:txBody>
          <a:bodyPr>
            <a:normAutofit/>
          </a:bodyPr>
          <a:lstStyle/>
          <a:p>
            <a:r>
              <a:rPr lang="ru-RU" sz="3200" b="1" dirty="0" err="1">
                <a:solidFill>
                  <a:srgbClr val="C00000"/>
                </a:solidFill>
                <a:latin typeface="Arial Black" pitchFamily="34" charset="0"/>
              </a:rPr>
              <a:t>Детско</a:t>
            </a:r>
            <a:r>
              <a:rPr lang="ru-RU" sz="3200" b="1" dirty="0">
                <a:solidFill>
                  <a:srgbClr val="C00000"/>
                </a:solidFill>
                <a:latin typeface="Arial Black" pitchFamily="34" charset="0"/>
              </a:rPr>
              <a:t> – родительский  проект</a:t>
            </a:r>
            <a:br>
              <a:rPr lang="ru-RU" sz="4800" b="1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4800" b="1" dirty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«О здоровье всерьёз</a:t>
            </a:r>
            <a:r>
              <a:rPr lang="ru-RU" sz="3600" b="1" dirty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929198"/>
            <a:ext cx="9001156" cy="1428760"/>
          </a:xfrm>
        </p:spPr>
        <p:txBody>
          <a:bodyPr>
            <a:normAutofit/>
          </a:bodyPr>
          <a:lstStyle/>
          <a:p>
            <a:pPr algn="r"/>
            <a:r>
              <a:rPr lang="ru-RU" sz="2400" b="1" i="1" dirty="0">
                <a:solidFill>
                  <a:srgbClr val="000099"/>
                </a:solidFill>
                <a:latin typeface="Arial" pitchFamily="34" charset="0"/>
                <a:cs typeface="Angsana New" pitchFamily="18" charset="-34"/>
              </a:rPr>
              <a:t>«Вместе с мамой, вместе с папой, </a:t>
            </a:r>
          </a:p>
          <a:p>
            <a:pPr algn="r"/>
            <a:r>
              <a:rPr lang="ru-RU" sz="2400" b="1" i="1" dirty="0">
                <a:solidFill>
                  <a:srgbClr val="000099"/>
                </a:solidFill>
                <a:latin typeface="Arial" pitchFamily="34" charset="0"/>
                <a:cs typeface="Angsana New" pitchFamily="18" charset="-34"/>
              </a:rPr>
              <a:t> быть здоровым я хочу».</a:t>
            </a:r>
          </a:p>
        </p:txBody>
      </p:sp>
    </p:spTree>
  </p:cSld>
  <p:clrMapOvr>
    <a:masterClrMapping/>
  </p:clrMapOvr>
  <p:transition>
    <p:pull dir="l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3568" y="2071678"/>
            <a:ext cx="820891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Arial Black" pitchFamily="34" charset="0"/>
                <a:cs typeface="Angsana New" pitchFamily="18" charset="-34"/>
              </a:rPr>
              <a:t>Вид проекта:  </a:t>
            </a:r>
            <a:r>
              <a:rPr lang="ru-RU" sz="3200" b="1" dirty="0"/>
              <a:t>творческо-оздоровительный.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По длительности</a:t>
            </a:r>
            <a:r>
              <a:rPr lang="ru-RU" sz="3200" b="1" dirty="0"/>
              <a:t>: среднесрочный(ноябрь-январь)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Участники:</a:t>
            </a:r>
            <a:r>
              <a:rPr lang="ru-RU" sz="3200" b="1" dirty="0"/>
              <a:t> воспитанники средней  группы №10 , родители группы, воспитатели  </a:t>
            </a:r>
            <a:r>
              <a:rPr lang="ru-RU" sz="3200" b="1" dirty="0" err="1"/>
              <a:t>КурилоТ.И</a:t>
            </a:r>
            <a:r>
              <a:rPr lang="ru-RU" sz="3200" b="1" dirty="0"/>
              <a:t>., </a:t>
            </a:r>
            <a:r>
              <a:rPr lang="ru-RU" sz="3200" b="1" dirty="0" err="1"/>
              <a:t>Шалепо</a:t>
            </a:r>
            <a:r>
              <a:rPr lang="ru-RU" sz="3200" b="1" dirty="0"/>
              <a:t> В.Ю., </a:t>
            </a:r>
          </a:p>
          <a:p>
            <a:endParaRPr lang="ru-RU" sz="2400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71539" y="620688"/>
            <a:ext cx="74609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Паспорт проекта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082878"/>
      </p:ext>
    </p:extLst>
  </p:cSld>
  <p:clrMapOvr>
    <a:masterClrMapping/>
  </p:clrMapOvr>
  <p:transition>
    <p:pull dir="l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6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Организационный этап: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Информационно-наглядные мероприятия:</a:t>
            </a:r>
            <a:endParaRPr lang="ru-RU" sz="2800" b="1" dirty="0">
              <a:solidFill>
                <a:srgbClr val="9900FF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52761"/>
            <a:ext cx="4040188" cy="639762"/>
          </a:xfrm>
        </p:spPr>
        <p:txBody>
          <a:bodyPr>
            <a:normAutofit fontScale="77500" lnSpcReduction="20000"/>
          </a:bodyPr>
          <a:lstStyle/>
          <a:p>
            <a:r>
              <a:rPr lang="ru-RU" sz="3200" dirty="0">
                <a:solidFill>
                  <a:srgbClr val="0000FF"/>
                </a:solidFill>
                <a:cs typeface="Aharoni" pitchFamily="2" charset="-79"/>
              </a:rPr>
              <a:t>-анкетирования родителей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>
            <a:normAutofit fontScale="77500" lnSpcReduction="20000"/>
          </a:bodyPr>
          <a:lstStyle/>
          <a:p>
            <a:r>
              <a:rPr lang="ru-RU" sz="2800" dirty="0">
                <a:solidFill>
                  <a:srgbClr val="0000FF"/>
                </a:solidFill>
                <a:cs typeface="Aharoni" pitchFamily="2" charset="-79"/>
              </a:rPr>
              <a:t>-информирование родителей о проекте</a:t>
            </a:r>
          </a:p>
        </p:txBody>
      </p:sp>
      <p:pic>
        <p:nvPicPr>
          <p:cNvPr id="1026" name="Picture 2" descr="C:\Users\дом\Desktop\IMG_20221117_17413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143116"/>
            <a:ext cx="4143372" cy="45982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 descr="02.jpg">
            <a:extLst>
              <a:ext uri="{FF2B5EF4-FFF2-40B4-BE49-F238E27FC236}">
                <a16:creationId xmlns:a16="http://schemas.microsoft.com/office/drawing/2014/main" id="{36AEC359-4459-873D-E357-16BEAD512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2" y="2420889"/>
            <a:ext cx="3890712" cy="38884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C6319D-D3B9-3F95-FDBE-781D81A9D8DB}"/>
              </a:ext>
            </a:extLst>
          </p:cNvPr>
          <p:cNvSpPr txBox="1"/>
          <p:nvPr/>
        </p:nvSpPr>
        <p:spPr>
          <a:xfrm>
            <a:off x="5030594" y="2578264"/>
            <a:ext cx="371787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CC00FF"/>
                </a:solidFill>
                <a:latin typeface="Arial Black" pitchFamily="34" charset="0"/>
                <a:cs typeface="Arial" pitchFamily="34" charset="0"/>
              </a:rPr>
              <a:t>Уважаемые родители!</a:t>
            </a:r>
          </a:p>
          <a:p>
            <a:r>
              <a:rPr lang="ru-RU" sz="1800" dirty="0">
                <a:solidFill>
                  <a:srgbClr val="CC00FF"/>
                </a:solidFill>
                <a:latin typeface="Arial Black" pitchFamily="34" charset="0"/>
                <a:cs typeface="Arial" pitchFamily="34" charset="0"/>
              </a:rPr>
              <a:t>В нашей группе №10 </a:t>
            </a:r>
          </a:p>
          <a:p>
            <a:r>
              <a:rPr lang="ru-RU" dirty="0">
                <a:solidFill>
                  <a:srgbClr val="CC00FF"/>
                </a:solidFill>
                <a:latin typeface="Arial Black" pitchFamily="34" charset="0"/>
                <a:cs typeface="Arial" pitchFamily="34" charset="0"/>
              </a:rPr>
              <a:t>п</a:t>
            </a:r>
            <a:r>
              <a:rPr lang="ru-RU" sz="1800" dirty="0">
                <a:solidFill>
                  <a:srgbClr val="CC00FF"/>
                </a:solidFill>
                <a:latin typeface="Arial Black" pitchFamily="34" charset="0"/>
                <a:cs typeface="Arial" pitchFamily="34" charset="0"/>
              </a:rPr>
              <a:t>роходит интересный </a:t>
            </a:r>
          </a:p>
          <a:p>
            <a:r>
              <a:rPr lang="ru-RU" dirty="0">
                <a:solidFill>
                  <a:srgbClr val="CC00FF"/>
                </a:solidFill>
                <a:latin typeface="Arial Black" pitchFamily="34" charset="0"/>
                <a:cs typeface="Arial" pitchFamily="34" charset="0"/>
              </a:rPr>
              <a:t>п</a:t>
            </a:r>
            <a:r>
              <a:rPr lang="ru-RU" sz="1800" dirty="0">
                <a:solidFill>
                  <a:srgbClr val="CC00FF"/>
                </a:solidFill>
                <a:latin typeface="Arial Black" pitchFamily="34" charset="0"/>
                <a:cs typeface="Arial" pitchFamily="34" charset="0"/>
              </a:rPr>
              <a:t>роект на тему:  «О здоровье всерьёз»</a:t>
            </a:r>
          </a:p>
          <a:p>
            <a:r>
              <a:rPr lang="ru-RU" sz="1800" dirty="0">
                <a:solidFill>
                  <a:srgbClr val="CC00FF"/>
                </a:solidFill>
                <a:latin typeface="Arial Black" pitchFamily="34" charset="0"/>
                <a:cs typeface="Arial" pitchFamily="34" charset="0"/>
              </a:rPr>
              <a:t>Просим вас принять  активное участие в реализации .</a:t>
            </a:r>
          </a:p>
          <a:p>
            <a:r>
              <a:rPr lang="ru-RU" dirty="0">
                <a:latin typeface="Arial Black" pitchFamily="34" charset="0"/>
              </a:rPr>
              <a:t>Воспитатели:</a:t>
            </a:r>
          </a:p>
          <a:p>
            <a:r>
              <a:rPr lang="ru-RU" dirty="0">
                <a:latin typeface="Arial Black" pitchFamily="34" charset="0"/>
              </a:rPr>
              <a:t>Курило Т. И., </a:t>
            </a:r>
            <a:r>
              <a:rPr lang="ru-RU" dirty="0" err="1">
                <a:latin typeface="Arial Black" pitchFamily="34" charset="0"/>
              </a:rPr>
              <a:t>Шалепо</a:t>
            </a:r>
            <a:r>
              <a:rPr lang="ru-RU" dirty="0">
                <a:latin typeface="Arial Black" pitchFamily="34" charset="0"/>
              </a:rPr>
              <a:t> В.Ю.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29" y="44624"/>
            <a:ext cx="914399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00100" y="2428868"/>
            <a:ext cx="71002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 </a:t>
            </a:r>
            <a:endParaRPr lang="ru-RU" sz="2800" b="1" i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25D86-5057-BEFD-868E-A5942897C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404665"/>
            <a:ext cx="3670176" cy="1296144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00FF"/>
                </a:solidFill>
                <a:cs typeface="Aharoni" pitchFamily="2" charset="-79"/>
              </a:rPr>
              <a:t>-родительское собрание по теме проекта</a:t>
            </a:r>
            <a:br>
              <a:rPr lang="ru-RU" sz="2000" dirty="0">
                <a:solidFill>
                  <a:srgbClr val="0000FF"/>
                </a:solidFill>
                <a:cs typeface="Aharoni" pitchFamily="2" charset="-79"/>
              </a:rPr>
            </a:br>
            <a:endParaRPr lang="ru-RU" sz="2000" dirty="0"/>
          </a:p>
        </p:txBody>
      </p:sp>
      <p:pic>
        <p:nvPicPr>
          <p:cNvPr id="9" name="Рисунок 8" descr="I33.jpg">
            <a:extLst>
              <a:ext uri="{FF2B5EF4-FFF2-40B4-BE49-F238E27FC236}">
                <a16:creationId xmlns:a16="http://schemas.microsoft.com/office/drawing/2014/main" id="{F63D284C-05C9-37EF-1D31-B680681975B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268760"/>
            <a:ext cx="3312368" cy="43924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A344E1-3CB6-50DC-EB10-066918CDBB5E}"/>
              </a:ext>
            </a:extLst>
          </p:cNvPr>
          <p:cNvSpPr txBox="1"/>
          <p:nvPr/>
        </p:nvSpPr>
        <p:spPr>
          <a:xfrm>
            <a:off x="4572000" y="683048"/>
            <a:ext cx="46341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cs typeface="Aharoni" pitchFamily="2" charset="-79"/>
              </a:rPr>
              <a:t>-оформление папок- передвижек</a:t>
            </a:r>
            <a:endParaRPr lang="en-US" sz="2000" b="1" dirty="0">
              <a:solidFill>
                <a:srgbClr val="0000FF"/>
              </a:solidFill>
              <a:cs typeface="Aharoni" pitchFamily="2" charset="-79"/>
            </a:endParaRPr>
          </a:p>
          <a:p>
            <a:r>
              <a:rPr lang="en-US" sz="2000" b="1" dirty="0">
                <a:solidFill>
                  <a:srgbClr val="0000FF"/>
                </a:solidFill>
                <a:cs typeface="Aharoni" pitchFamily="2" charset="-79"/>
              </a:rPr>
              <a:t>-</a:t>
            </a:r>
            <a:r>
              <a:rPr lang="ru-RU" sz="2000" b="1" dirty="0">
                <a:solidFill>
                  <a:srgbClr val="0000FF"/>
                </a:solidFill>
                <a:cs typeface="Aharoni" pitchFamily="2" charset="-79"/>
              </a:rPr>
              <a:t> уголков «Для Вас родители»</a:t>
            </a:r>
            <a:endParaRPr lang="ru-RU" sz="2000" dirty="0"/>
          </a:p>
        </p:txBody>
      </p:sp>
      <p:pic>
        <p:nvPicPr>
          <p:cNvPr id="12" name="Рисунок 11" descr="20181226_131820.jpg">
            <a:extLst>
              <a:ext uri="{FF2B5EF4-FFF2-40B4-BE49-F238E27FC236}">
                <a16:creationId xmlns:a16="http://schemas.microsoft.com/office/drawing/2014/main" id="{8F1D7DF2-D1C7-FAB2-6513-7AD61A7046A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059" y="1674422"/>
            <a:ext cx="3028180" cy="22022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20181226_130958.jpg">
            <a:extLst>
              <a:ext uri="{FF2B5EF4-FFF2-40B4-BE49-F238E27FC236}">
                <a16:creationId xmlns:a16="http://schemas.microsoft.com/office/drawing/2014/main" id="{338C0F77-539D-825D-58B5-CECD97A56DC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6059" y="4145737"/>
            <a:ext cx="3643338" cy="25140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3906997"/>
      </p:ext>
    </p:extLst>
  </p:cSld>
  <p:clrMapOvr>
    <a:masterClrMapping/>
  </p:clrMapOvr>
  <p:transition>
    <p:pull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i="1" dirty="0">
                <a:solidFill>
                  <a:srgbClr val="002060"/>
                </a:solidFill>
              </a:rPr>
              <a:t>- подбор детской художественной литературы</a:t>
            </a:r>
          </a:p>
        </p:txBody>
      </p:sp>
      <p:pic>
        <p:nvPicPr>
          <p:cNvPr id="1026" name="Picture 2" descr="C:\Users\дом\Desktop\занятие зож\images (4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34" y="4000504"/>
            <a:ext cx="1714500" cy="2657475"/>
          </a:xfrm>
          <a:prstGeom prst="rect">
            <a:avLst/>
          </a:prstGeom>
          <a:noFill/>
        </p:spPr>
      </p:pic>
      <p:pic>
        <p:nvPicPr>
          <p:cNvPr id="1027" name="Picture 3" descr="C:\Users\дом\Desktop\занятие зож\images (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1643050"/>
            <a:ext cx="1714500" cy="2657475"/>
          </a:xfrm>
          <a:prstGeom prst="rect">
            <a:avLst/>
          </a:prstGeom>
          <a:noFill/>
        </p:spPr>
      </p:pic>
      <p:pic>
        <p:nvPicPr>
          <p:cNvPr id="1029" name="Picture 5" descr="C:\Users\дом\Desktop\занятие зож\images (7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1643050"/>
            <a:ext cx="1895475" cy="2419350"/>
          </a:xfrm>
          <a:prstGeom prst="rect">
            <a:avLst/>
          </a:prstGeom>
          <a:noFill/>
        </p:spPr>
      </p:pic>
      <p:pic>
        <p:nvPicPr>
          <p:cNvPr id="1030" name="Picture 6" descr="C:\Users\дом\Desktop\занятие зож\imag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4357686" y="4000504"/>
            <a:ext cx="1714500" cy="265747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- картотеки: пословиц, поговорок, загадок о здоровом образе жизни</a:t>
            </a:r>
          </a:p>
        </p:txBody>
      </p:sp>
      <p:pic>
        <p:nvPicPr>
          <p:cNvPr id="4" name="Рисунок 3" descr="20190123_2017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538" y="1785926"/>
            <a:ext cx="6215106" cy="4404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pull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b="1" dirty="0">
                <a:solidFill>
                  <a:srgbClr val="6600CC"/>
                </a:solidFill>
              </a:rPr>
              <a:t>- дидактические игры</a:t>
            </a:r>
          </a:p>
        </p:txBody>
      </p:sp>
      <p:pic>
        <p:nvPicPr>
          <p:cNvPr id="4" name="Содержимое 3" descr="igra-kak-rasti-zdorovym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0034" y="1214422"/>
            <a:ext cx="3857652" cy="262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sql00001716_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066" y="1214422"/>
            <a:ext cx="3786214" cy="2811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0190114_1652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4000504"/>
            <a:ext cx="4000528" cy="2706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ages (3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4942" y="4000504"/>
            <a:ext cx="3661988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6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00FF"/>
                </a:solidFill>
              </a:rPr>
              <a:t>Основной этап</a:t>
            </a:r>
            <a:br>
              <a:rPr lang="ru-RU" sz="2000" dirty="0"/>
            </a:br>
            <a:r>
              <a:rPr lang="ru-RU" sz="3100" b="1" i="1" dirty="0">
                <a:solidFill>
                  <a:srgbClr val="FF0066"/>
                </a:solidFill>
              </a:rPr>
              <a:t>Взаимодействие с родителями</a:t>
            </a:r>
            <a:br>
              <a:rPr lang="ru-RU" sz="3100" dirty="0">
                <a:solidFill>
                  <a:srgbClr val="FF0066"/>
                </a:solidFill>
              </a:rPr>
            </a:br>
            <a:endParaRPr lang="ru-RU" sz="3100" b="1" dirty="0">
              <a:solidFill>
                <a:srgbClr val="FF006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42984"/>
            <a:ext cx="7787208" cy="917863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/>
              <a:t>Мастер – класс: « Изготовление физкультурного нетрадиционного оборудования «Веселые дорожки здоровья»</a:t>
            </a:r>
          </a:p>
        </p:txBody>
      </p:sp>
      <p:pic>
        <p:nvPicPr>
          <p:cNvPr id="7" name="Содержимое 3" descr="IMG_291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1763688" y="2386955"/>
            <a:ext cx="5832648" cy="41897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solidFill>
                  <a:srgbClr val="FF0066"/>
                </a:solidFill>
              </a:rPr>
              <a:t>Взаимодействие родителей с детьми</a:t>
            </a:r>
            <a:br>
              <a:rPr lang="ru-RU" sz="3600" b="1" i="1" dirty="0">
                <a:solidFill>
                  <a:srgbClr val="FF0066"/>
                </a:solidFill>
              </a:rPr>
            </a:br>
            <a:r>
              <a:rPr lang="ru-RU" sz="2000" b="1" i="1" dirty="0">
                <a:solidFill>
                  <a:srgbClr val="009900"/>
                </a:solidFill>
              </a:rPr>
              <a:t>«Делаем сами , своими руками»</a:t>
            </a:r>
            <a:endParaRPr lang="ru-RU" sz="3600" b="1" i="1" dirty="0">
              <a:solidFill>
                <a:srgbClr val="0099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714356"/>
            <a:ext cx="4040188" cy="107156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6600CC"/>
                </a:solidFill>
              </a:rPr>
              <a:t>Семья Вани </a:t>
            </a:r>
            <a:r>
              <a:rPr lang="ru-RU" dirty="0" err="1">
                <a:solidFill>
                  <a:srgbClr val="6600CC"/>
                </a:solidFill>
              </a:rPr>
              <a:t>Пысенок</a:t>
            </a:r>
            <a:r>
              <a:rPr lang="ru-RU" dirty="0">
                <a:solidFill>
                  <a:srgbClr val="6600CC"/>
                </a:solidFill>
              </a:rPr>
              <a:t>  «Дорожка здоровья»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3438" y="1214422"/>
            <a:ext cx="4041775" cy="642942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6600CC"/>
                </a:solidFill>
              </a:rPr>
              <a:t>Семья Ильи </a:t>
            </a:r>
            <a:r>
              <a:rPr lang="ru-RU" sz="2000" dirty="0" err="1">
                <a:solidFill>
                  <a:srgbClr val="6600CC"/>
                </a:solidFill>
              </a:rPr>
              <a:t>Волыно</a:t>
            </a:r>
            <a:r>
              <a:rPr lang="ru-RU" sz="2000" dirty="0">
                <a:solidFill>
                  <a:srgbClr val="6600CC"/>
                </a:solidFill>
              </a:rPr>
              <a:t>   «Массажный коврик – дорожка»</a:t>
            </a:r>
          </a:p>
        </p:txBody>
      </p:sp>
      <p:pic>
        <p:nvPicPr>
          <p:cNvPr id="8" name="Содержимое 7" descr="3ba9ef90-9ea1-48a8-8581-91ddcd68d666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714876" y="1928802"/>
            <a:ext cx="4214842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Содержимое 9" descr="54cb0131-8141-4248-9cca-231903860bb7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142844" y="1928802"/>
            <a:ext cx="4357718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i="1" dirty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ru-RU" sz="3200" i="1" dirty="0">
                <a:solidFill>
                  <a:srgbClr val="CC00FF"/>
                </a:solidFill>
                <a:latin typeface="Arial Black" pitchFamily="34" charset="0"/>
              </a:rPr>
              <a:t>Проведение оздоровительных мероприятий:  </a:t>
            </a:r>
            <a:r>
              <a:rPr lang="ru-RU" sz="2400" dirty="0">
                <a:solidFill>
                  <a:srgbClr val="FFFF00"/>
                </a:solidFill>
                <a:latin typeface="Arial Black" pitchFamily="34" charset="0"/>
              </a:rPr>
              <a:t>- закаливание водой</a:t>
            </a:r>
          </a:p>
        </p:txBody>
      </p:sp>
      <p:pic>
        <p:nvPicPr>
          <p:cNvPr id="5" name="Содержимое 4" descr="d4f0f2ce-f3e0-47b8-a26d-56716d980db0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28596" y="1381110"/>
            <a:ext cx="4572032" cy="53340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00694" y="1428737"/>
            <a:ext cx="3181344" cy="42148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>
                <a:solidFill>
                  <a:srgbClr val="0000FF"/>
                </a:solidFill>
                <a:latin typeface="Arial Black" pitchFamily="34" charset="0"/>
                <a:cs typeface="Aharoni" pitchFamily="2" charset="-79"/>
              </a:rPr>
              <a:t>Ай, лады, ай,         лады,</a:t>
            </a:r>
          </a:p>
          <a:p>
            <a:pPr marL="457200" indent="-457200">
              <a:buNone/>
            </a:pPr>
            <a:r>
              <a:rPr lang="ru-RU" sz="2400" b="1" dirty="0">
                <a:solidFill>
                  <a:srgbClr val="0000FF"/>
                </a:solidFill>
                <a:latin typeface="Arial Black" pitchFamily="34" charset="0"/>
                <a:cs typeface="Aharoni" pitchFamily="2" charset="-79"/>
              </a:rPr>
              <a:t>Не боимся мы воды,</a:t>
            </a:r>
          </a:p>
          <a:p>
            <a:pPr>
              <a:buNone/>
            </a:pPr>
            <a:r>
              <a:rPr lang="ru-RU" sz="2400" b="1" dirty="0">
                <a:solidFill>
                  <a:srgbClr val="0000FF"/>
                </a:solidFill>
                <a:latin typeface="Arial Black" pitchFamily="34" charset="0"/>
                <a:cs typeface="Aharoni" pitchFamily="2" charset="-79"/>
              </a:rPr>
              <a:t>В бассейне мы купаемся,</a:t>
            </a:r>
          </a:p>
          <a:p>
            <a:pPr>
              <a:buNone/>
            </a:pPr>
            <a:r>
              <a:rPr lang="ru-RU" sz="2400" b="1" dirty="0">
                <a:solidFill>
                  <a:srgbClr val="0000FF"/>
                </a:solidFill>
                <a:latin typeface="Arial Black" pitchFamily="34" charset="0"/>
                <a:cs typeface="Aharoni" pitchFamily="2" charset="-79"/>
              </a:rPr>
              <a:t>Маме улыбаемся</a:t>
            </a:r>
            <a:r>
              <a:rPr lang="ru-RU" sz="2400" dirty="0">
                <a:solidFill>
                  <a:srgbClr val="0000FF"/>
                </a:solidFill>
                <a:latin typeface="Arial Narrow" pitchFamily="34" charset="0"/>
                <a:cs typeface="Aharoni" pitchFamily="2" charset="-79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472518" cy="857256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6600CC"/>
                </a:solidFill>
              </a:rPr>
              <a:t>                            Кто с зарядкой дружит смело,</a:t>
            </a:r>
            <a:br>
              <a:rPr lang="ru-RU" sz="2800" dirty="0">
                <a:solidFill>
                  <a:srgbClr val="6600CC"/>
                </a:solidFill>
              </a:rPr>
            </a:br>
            <a:r>
              <a:rPr lang="ru-RU" sz="2800" dirty="0">
                <a:solidFill>
                  <a:srgbClr val="6600CC"/>
                </a:solidFill>
              </a:rPr>
              <a:t>                            Будет смелым и умелым!</a:t>
            </a:r>
          </a:p>
        </p:txBody>
      </p:sp>
      <p:pic>
        <p:nvPicPr>
          <p:cNvPr id="5" name="Содержимое 4" descr="76abe31c-e842-4cd2-80f9-3c261b7ba4b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57752" y="1285860"/>
            <a:ext cx="4143404" cy="52387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Содержимое 6" descr="e8fb6532-8ca3-466f-a837-9d3c7336d657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214282" y="1357298"/>
            <a:ext cx="4143404" cy="52864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Спортивные игры на стадионе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14942" y="1600200"/>
            <a:ext cx="3471858" cy="4525963"/>
          </a:xfrm>
        </p:spPr>
        <p:txBody>
          <a:bodyPr/>
          <a:lstStyle/>
          <a:p>
            <a:pPr>
              <a:buNone/>
            </a:pPr>
            <a:r>
              <a:rPr lang="ru-RU" sz="2400" dirty="0">
                <a:solidFill>
                  <a:srgbClr val="0000FF"/>
                </a:solidFill>
                <a:latin typeface="Arial Black" pitchFamily="34" charset="0"/>
              </a:rPr>
              <a:t>Силу, ловкость  и сноровку</a:t>
            </a:r>
          </a:p>
          <a:p>
            <a:pPr>
              <a:buNone/>
            </a:pPr>
            <a:r>
              <a:rPr lang="ru-RU" sz="2400" dirty="0">
                <a:solidFill>
                  <a:srgbClr val="0000FF"/>
                </a:solidFill>
                <a:latin typeface="Arial Black" pitchFamily="34" charset="0"/>
              </a:rPr>
              <a:t>Щедро дарит нам игра,</a:t>
            </a:r>
          </a:p>
          <a:p>
            <a:pPr>
              <a:buNone/>
            </a:pPr>
            <a:r>
              <a:rPr lang="ru-RU" sz="2400" dirty="0">
                <a:solidFill>
                  <a:srgbClr val="0000FF"/>
                </a:solidFill>
                <a:latin typeface="Arial Black" pitchFamily="34" charset="0"/>
              </a:rPr>
              <a:t>И с мячом на тренировку</a:t>
            </a:r>
          </a:p>
          <a:p>
            <a:pPr>
              <a:buNone/>
            </a:pPr>
            <a:r>
              <a:rPr lang="ru-RU" sz="2400" dirty="0">
                <a:solidFill>
                  <a:srgbClr val="0000FF"/>
                </a:solidFill>
                <a:latin typeface="Arial Black" pitchFamily="34" charset="0"/>
              </a:rPr>
              <a:t>Мы торопимся с  утра.</a:t>
            </a:r>
          </a:p>
          <a:p>
            <a:pPr>
              <a:buNone/>
            </a:pPr>
            <a:endParaRPr lang="ru-RU" sz="2400" dirty="0">
              <a:solidFill>
                <a:srgbClr val="0000FF"/>
              </a:solidFill>
              <a:latin typeface="Arial Black" pitchFamily="34" charset="0"/>
            </a:endParaRPr>
          </a:p>
          <a:p>
            <a:pPr>
              <a:buNone/>
            </a:pPr>
            <a:endParaRPr lang="ru-RU" dirty="0">
              <a:solidFill>
                <a:srgbClr val="0000FF"/>
              </a:solidFill>
              <a:latin typeface="Arial Black" pitchFamily="34" charset="0"/>
            </a:endParaRPr>
          </a:p>
        </p:txBody>
      </p:sp>
      <p:pic>
        <p:nvPicPr>
          <p:cNvPr id="5" name="Содержимое 5" descr="aec7bbc9-4e9b-43b3-9fbb-3bcacb65bd9b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14282" y="1500174"/>
            <a:ext cx="4429726" cy="51407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4305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0000FF"/>
                </a:solidFill>
                <a:latin typeface="Arial Black" pitchFamily="34" charset="0"/>
              </a:rPr>
              <a:t> </a:t>
            </a:r>
          </a:p>
        </p:txBody>
      </p:sp>
      <p:pic>
        <p:nvPicPr>
          <p:cNvPr id="5" name="Содержимое 4" descr="b6be96be-5563-41d1-86d3-02ae75cbacbb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2844" y="357166"/>
            <a:ext cx="4857784" cy="62151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5286380" y="1600200"/>
            <a:ext cx="340042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>
                <a:solidFill>
                  <a:srgbClr val="0000FF"/>
                </a:solidFill>
              </a:rPr>
              <a:t>Сдаем мы нормы ГТО:</a:t>
            </a:r>
          </a:p>
          <a:p>
            <a:pPr>
              <a:buNone/>
            </a:pPr>
            <a:r>
              <a:rPr lang="ru-RU" b="1" dirty="0">
                <a:solidFill>
                  <a:srgbClr val="0000FF"/>
                </a:solidFill>
              </a:rPr>
              <a:t>Чтоб здоровье укреплять,</a:t>
            </a:r>
          </a:p>
          <a:p>
            <a:pPr>
              <a:buNone/>
            </a:pPr>
            <a:r>
              <a:rPr lang="ru-RU" b="1" dirty="0">
                <a:solidFill>
                  <a:srgbClr val="0000FF"/>
                </a:solidFill>
              </a:rPr>
              <a:t>Чтобы знал и стар, и млад,</a:t>
            </a:r>
          </a:p>
          <a:p>
            <a:pPr>
              <a:buNone/>
            </a:pPr>
            <a:r>
              <a:rPr lang="ru-RU" b="1" dirty="0">
                <a:solidFill>
                  <a:srgbClr val="0000FF"/>
                </a:solidFill>
              </a:rPr>
              <a:t>Что здоровье – это клад!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642918"/>
            <a:ext cx="2714644" cy="1000132"/>
          </a:xfrm>
        </p:spPr>
        <p:txBody>
          <a:bodyPr>
            <a:normAutofit fontScale="90000"/>
          </a:bodyPr>
          <a:lstStyle/>
          <a:p>
            <a:br>
              <a:rPr lang="ru-RU" sz="2400" dirty="0"/>
            </a:br>
            <a:r>
              <a:rPr lang="ru-RU" sz="3600" dirty="0">
                <a:solidFill>
                  <a:srgbClr val="CC00FF"/>
                </a:solidFill>
                <a:latin typeface="Arial Black" pitchFamily="34" charset="0"/>
              </a:rPr>
              <a:t>Баня – купель       здоровья</a:t>
            </a:r>
          </a:p>
        </p:txBody>
      </p:sp>
      <p:pic>
        <p:nvPicPr>
          <p:cNvPr id="5" name="Содержимое 4" descr="58a7863b-c6dc-44ab-89dc-7fe526d0e33c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57554" y="785794"/>
            <a:ext cx="5072098" cy="52563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2000240"/>
            <a:ext cx="2686039" cy="4125923"/>
          </a:xfrm>
        </p:spPr>
        <p:txBody>
          <a:bodyPr/>
          <a:lstStyle/>
          <a:p>
            <a:pPr algn="ctr"/>
            <a:r>
              <a:rPr lang="ru-RU" sz="1800" dirty="0">
                <a:solidFill>
                  <a:srgbClr val="0000FF"/>
                </a:solidFill>
                <a:latin typeface="Arial Black" pitchFamily="34" charset="0"/>
                <a:cs typeface="Arial" pitchFamily="34" charset="0"/>
              </a:rPr>
              <a:t>Кто изведал этот дух,</a:t>
            </a:r>
            <a:br>
              <a:rPr lang="ru-RU" sz="1800" dirty="0">
                <a:solidFill>
                  <a:srgbClr val="0000FF"/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1800" dirty="0">
                <a:solidFill>
                  <a:srgbClr val="0000FF"/>
                </a:solidFill>
                <a:latin typeface="Arial Black" pitchFamily="34" charset="0"/>
                <a:cs typeface="Arial" pitchFamily="34" charset="0"/>
              </a:rPr>
              <a:t>      Тот к болезням будет глух.</a:t>
            </a:r>
            <a:br>
              <a:rPr lang="ru-RU" sz="1800" dirty="0">
                <a:solidFill>
                  <a:srgbClr val="0000FF"/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1800" dirty="0">
                <a:solidFill>
                  <a:srgbClr val="0000FF"/>
                </a:solidFill>
                <a:latin typeface="Arial Black" pitchFamily="34" charset="0"/>
                <a:cs typeface="Arial" pitchFamily="34" charset="0"/>
              </a:rPr>
              <a:t>  </a:t>
            </a:r>
            <a:endParaRPr lang="ru-RU" sz="1800" dirty="0">
              <a:latin typeface="Arial Black" pitchFamily="34" charset="0"/>
              <a:cs typeface="Arial" pitchFamily="34" charset="0"/>
            </a:endParaRP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501158" cy="68580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436096" y="476672"/>
            <a:ext cx="2973016" cy="4320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Будем мы всегда здоровы,</a:t>
            </a:r>
            <a:br>
              <a:rPr lang="ru-RU" sz="28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Будем крепкими расти,</a:t>
            </a:r>
            <a:br>
              <a:rPr lang="ru-RU" sz="28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Если спортом заниматься,</a:t>
            </a:r>
            <a:br>
              <a:rPr lang="ru-RU" sz="28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Станешь самым сильным ты!</a:t>
            </a:r>
          </a:p>
        </p:txBody>
      </p:sp>
      <p:pic>
        <p:nvPicPr>
          <p:cNvPr id="8" name="VID-20221115-WA001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147501"/>
            <a:ext cx="4429156" cy="5710499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683568" y="0"/>
            <a:ext cx="6192688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Тарантай Есении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D7FFB6-9CCC-504C-18F7-1791B31F02E7}"/>
              </a:ext>
            </a:extLst>
          </p:cNvPr>
          <p:cNvSpPr txBox="1"/>
          <p:nvPr/>
        </p:nvSpPr>
        <p:spPr>
          <a:xfrm>
            <a:off x="4598633" y="6011996"/>
            <a:ext cx="22776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br>
              <a:rPr lang="ru-RU" sz="18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(смотри видео)</a:t>
            </a:r>
          </a:p>
        </p:txBody>
      </p:sp>
      <p:sp>
        <p:nvSpPr>
          <p:cNvPr id="9" name="Стрелка: влево 8">
            <a:extLst>
              <a:ext uri="{FF2B5EF4-FFF2-40B4-BE49-F238E27FC236}">
                <a16:creationId xmlns:a16="http://schemas.microsoft.com/office/drawing/2014/main" id="{8ED7B152-188A-8FB0-4D9C-49EB6FF3DA53}"/>
              </a:ext>
            </a:extLst>
          </p:cNvPr>
          <p:cNvSpPr/>
          <p:nvPr/>
        </p:nvSpPr>
        <p:spPr>
          <a:xfrm>
            <a:off x="4777780" y="5896771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12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1628800"/>
            <a:ext cx="7510830" cy="2520280"/>
          </a:xfrm>
        </p:spPr>
        <p:txBody>
          <a:bodyPr>
            <a:normAutofit fontScale="90000"/>
          </a:bodyPr>
          <a:lstStyle/>
          <a:p>
            <a:pPr algn="l"/>
            <a:br>
              <a:rPr lang="ru-RU" dirty="0"/>
            </a:br>
            <a:r>
              <a:rPr lang="ru-RU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Вани Белого</a:t>
            </a:r>
            <a:br>
              <a:rPr lang="ru-RU" dirty="0">
                <a:solidFill>
                  <a:srgbClr val="990099"/>
                </a:solidFill>
              </a:rPr>
            </a:br>
            <a:r>
              <a:rPr lang="ru-RU" dirty="0"/>
              <a:t>                              </a:t>
            </a:r>
            <a:r>
              <a:rPr lang="ru-RU" sz="36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каток ходил       </a:t>
            </a:r>
            <a:br>
              <a:rPr lang="ru-RU" sz="36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я с папой,</a:t>
            </a:r>
            <a:br>
              <a:rPr lang="ru-RU" sz="36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Там катался на    </a:t>
            </a:r>
            <a:br>
              <a:rPr lang="ru-RU" sz="36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коньках.</a:t>
            </a:r>
            <a:br>
              <a:rPr lang="ru-RU" sz="36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Ехать прямо я     </a:t>
            </a:r>
            <a:br>
              <a:rPr lang="ru-RU" sz="36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старался,</a:t>
            </a:r>
            <a:br>
              <a:rPr lang="ru-RU" sz="36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Папу за руку </a:t>
            </a:r>
            <a:br>
              <a:rPr lang="ru-RU" sz="36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держал.</a:t>
            </a:r>
            <a:br>
              <a:rPr lang="ru-RU" sz="36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312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VID-20221030-WA001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5576" y="1146555"/>
            <a:ext cx="4139952" cy="5544136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79512" y="5216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A868ED-8E4D-D3F5-FD11-C5A7FCB0ADD7}"/>
              </a:ext>
            </a:extLst>
          </p:cNvPr>
          <p:cNvSpPr txBox="1"/>
          <p:nvPr/>
        </p:nvSpPr>
        <p:spPr>
          <a:xfrm>
            <a:off x="5889341" y="5593214"/>
            <a:ext cx="22608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смотри видео)</a:t>
            </a:r>
          </a:p>
        </p:txBody>
      </p:sp>
      <p:sp>
        <p:nvSpPr>
          <p:cNvPr id="7" name="Стрелка: влево 6">
            <a:extLst>
              <a:ext uri="{FF2B5EF4-FFF2-40B4-BE49-F238E27FC236}">
                <a16:creationId xmlns:a16="http://schemas.microsoft.com/office/drawing/2014/main" id="{FAC6F383-671D-DFF7-FA53-A981D75FC286}"/>
              </a:ext>
            </a:extLst>
          </p:cNvPr>
          <p:cNvSpPr/>
          <p:nvPr/>
        </p:nvSpPr>
        <p:spPr>
          <a:xfrm>
            <a:off x="4982388" y="5535564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VID-20221115-WA00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34392" b="34250"/>
          <a:stretch/>
        </p:blipFill>
        <p:spPr>
          <a:xfrm>
            <a:off x="976746" y="2204865"/>
            <a:ext cx="7602068" cy="4104456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11560" y="908720"/>
            <a:ext cx="820318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Вани </a:t>
            </a:r>
            <a:r>
              <a:rPr lang="ru-RU" sz="4000" b="1" dirty="0" err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Пысенка</a:t>
            </a:r>
            <a:r>
              <a:rPr lang="ru-RU" sz="40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2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мы бодрые, быстрые и смелые?</a:t>
            </a:r>
          </a:p>
          <a:p>
            <a:r>
              <a:rPr lang="ru-RU" sz="32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Потому что по утрам, мы зарядку делаем!</a:t>
            </a:r>
            <a:r>
              <a:rPr lang="ru-RU" sz="32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rgbClr val="66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трелка: влево 1">
            <a:extLst>
              <a:ext uri="{FF2B5EF4-FFF2-40B4-BE49-F238E27FC236}">
                <a16:creationId xmlns:a16="http://schemas.microsoft.com/office/drawing/2014/main" id="{B6543EB8-933C-7BB8-A02D-3B202FFEB04E}"/>
              </a:ext>
            </a:extLst>
          </p:cNvPr>
          <p:cNvSpPr/>
          <p:nvPr/>
        </p:nvSpPr>
        <p:spPr>
          <a:xfrm>
            <a:off x="5996286" y="630366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9A8E36-FDB2-5686-A642-9BAB534C2020}"/>
              </a:ext>
            </a:extLst>
          </p:cNvPr>
          <p:cNvSpPr txBox="1"/>
          <p:nvPr/>
        </p:nvSpPr>
        <p:spPr>
          <a:xfrm>
            <a:off x="6972714" y="6455433"/>
            <a:ext cx="2389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смотри видео)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FF3300"/>
                </a:solidFill>
                <a:latin typeface="Arial Black" pitchFamily="34" charset="0"/>
              </a:rPr>
              <a:t>Семья </a:t>
            </a:r>
            <a:r>
              <a:rPr lang="ru-RU" sz="3200" b="1" dirty="0" err="1">
                <a:solidFill>
                  <a:srgbClr val="FF3300"/>
                </a:solidFill>
                <a:latin typeface="Arial Black" pitchFamily="34" charset="0"/>
              </a:rPr>
              <a:t>Искендерова</a:t>
            </a:r>
            <a:r>
              <a:rPr lang="ru-RU" sz="3200" b="1" dirty="0">
                <a:solidFill>
                  <a:srgbClr val="FF3300"/>
                </a:solidFill>
                <a:latin typeface="Arial Black" pitchFamily="34" charset="0"/>
              </a:rPr>
              <a:t> Ибрагима</a:t>
            </a:r>
            <a:br>
              <a:rPr lang="ru-RU" sz="3200" b="1" dirty="0">
                <a:solidFill>
                  <a:srgbClr val="FF3300"/>
                </a:solidFill>
              </a:rPr>
            </a:br>
            <a:r>
              <a:rPr lang="ru-RU" sz="2000" b="1" dirty="0">
                <a:solidFill>
                  <a:srgbClr val="0000FF"/>
                </a:solidFill>
              </a:rPr>
              <a:t>                         </a:t>
            </a:r>
            <a:r>
              <a:rPr lang="ru-RU" sz="2000" b="1" dirty="0">
                <a:solidFill>
                  <a:srgbClr val="0000FF"/>
                </a:solidFill>
                <a:latin typeface="Arial Black" pitchFamily="34" charset="0"/>
              </a:rPr>
              <a:t>Приучай себя к порядку – </a:t>
            </a:r>
            <a:br>
              <a:rPr lang="ru-RU" sz="2000" b="1" dirty="0">
                <a:solidFill>
                  <a:srgbClr val="0000FF"/>
                </a:solidFill>
                <a:latin typeface="Arial Black" pitchFamily="34" charset="0"/>
              </a:rPr>
            </a:br>
            <a:r>
              <a:rPr lang="ru-RU" sz="2000" b="1" dirty="0">
                <a:solidFill>
                  <a:srgbClr val="0000FF"/>
                </a:solidFill>
                <a:latin typeface="Arial Black" pitchFamily="34" charset="0"/>
              </a:rPr>
              <a:t>                        Делай каждый день зарядку.</a:t>
            </a:r>
            <a:br>
              <a:rPr lang="ru-RU" sz="2000" b="1" dirty="0">
                <a:solidFill>
                  <a:srgbClr val="0000FF"/>
                </a:solidFill>
                <a:latin typeface="Arial Black" pitchFamily="34" charset="0"/>
              </a:rPr>
            </a:br>
            <a:r>
              <a:rPr lang="ru-RU" sz="2000" b="1" dirty="0">
                <a:solidFill>
                  <a:srgbClr val="0000FF"/>
                </a:solidFill>
                <a:latin typeface="Arial Black" pitchFamily="34" charset="0"/>
              </a:rPr>
              <a:t>    Смейся веселей ,</a:t>
            </a:r>
            <a:br>
              <a:rPr lang="ru-RU" sz="2000" b="1" dirty="0">
                <a:solidFill>
                  <a:srgbClr val="0000FF"/>
                </a:solidFill>
                <a:latin typeface="Arial Black" pitchFamily="34" charset="0"/>
              </a:rPr>
            </a:br>
            <a:r>
              <a:rPr lang="ru-RU" sz="2000" b="1" dirty="0">
                <a:solidFill>
                  <a:srgbClr val="0000FF"/>
                </a:solidFill>
                <a:latin typeface="Arial Black" pitchFamily="34" charset="0"/>
              </a:rPr>
              <a:t>     Будешь здоровей.</a:t>
            </a:r>
          </a:p>
        </p:txBody>
      </p:sp>
      <p:pic>
        <p:nvPicPr>
          <p:cNvPr id="5" name="Рисунок 4" descr="IMG-20221213-WA00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2" y="1714488"/>
            <a:ext cx="4497708" cy="50006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Содержимое 6" descr="IMG-20221213-WA0005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807298" y="1714488"/>
            <a:ext cx="4266244" cy="50006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3008313" cy="114300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0000FF"/>
                </a:solidFill>
              </a:rPr>
              <a:t>Семья Суховей    Алисы</a:t>
            </a:r>
          </a:p>
        </p:txBody>
      </p:sp>
      <p:pic>
        <p:nvPicPr>
          <p:cNvPr id="5" name="Содержимое 4" descr="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00430" y="357166"/>
            <a:ext cx="5497544" cy="62151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Для  здоровья важен спорт,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Чтоб болезням дать отпор.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Нужно спортом заниматься,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И здоровым оставаться!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115328" cy="1643050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FF0066"/>
                </a:solidFill>
                <a:latin typeface="Arial Black" pitchFamily="34" charset="0"/>
              </a:rPr>
              <a:t>Семья Даши Галкиной</a:t>
            </a:r>
            <a:br>
              <a:rPr lang="ru-RU" sz="3200" dirty="0">
                <a:solidFill>
                  <a:srgbClr val="FF0066"/>
                </a:solidFill>
                <a:latin typeface="Arial Black" pitchFamily="34" charset="0"/>
              </a:rPr>
            </a:br>
            <a:r>
              <a:rPr lang="ru-RU" sz="1800" b="1" dirty="0">
                <a:solidFill>
                  <a:srgbClr val="0000FF"/>
                </a:solidFill>
                <a:latin typeface="Arial Black" pitchFamily="34" charset="0"/>
              </a:rPr>
              <a:t>Спорт, ребята , очень нужен!</a:t>
            </a:r>
            <a:br>
              <a:rPr lang="ru-RU" sz="1800" b="1" dirty="0">
                <a:solidFill>
                  <a:srgbClr val="0000FF"/>
                </a:solidFill>
                <a:latin typeface="Arial Black" pitchFamily="34" charset="0"/>
              </a:rPr>
            </a:br>
            <a:r>
              <a:rPr lang="ru-RU" sz="1800" b="1" dirty="0">
                <a:solidFill>
                  <a:srgbClr val="0000FF"/>
                </a:solidFill>
                <a:latin typeface="Arial Black" pitchFamily="34" charset="0"/>
              </a:rPr>
              <a:t>      Мы со спортом крепко дружим!</a:t>
            </a:r>
            <a:br>
              <a:rPr lang="ru-RU" sz="1800" b="1" dirty="0">
                <a:solidFill>
                  <a:srgbClr val="0000FF"/>
                </a:solidFill>
                <a:latin typeface="Arial Black" pitchFamily="34" charset="0"/>
              </a:rPr>
            </a:br>
            <a:r>
              <a:rPr lang="ru-RU" sz="1800" b="1" dirty="0">
                <a:solidFill>
                  <a:srgbClr val="0000FF"/>
                </a:solidFill>
                <a:latin typeface="Arial Black" pitchFamily="34" charset="0"/>
              </a:rPr>
              <a:t>              Спорт – помощник, спорт – здоровье,</a:t>
            </a:r>
            <a:br>
              <a:rPr lang="ru-RU" sz="1800" b="1" dirty="0">
                <a:solidFill>
                  <a:srgbClr val="0000FF"/>
                </a:solidFill>
                <a:latin typeface="Arial Black" pitchFamily="34" charset="0"/>
              </a:rPr>
            </a:br>
            <a:r>
              <a:rPr lang="ru-RU" sz="1800" b="1" dirty="0">
                <a:solidFill>
                  <a:srgbClr val="0000FF"/>
                </a:solidFill>
                <a:latin typeface="Arial Black" pitchFamily="34" charset="0"/>
              </a:rPr>
              <a:t>   Спорт – игра, </a:t>
            </a:r>
            <a:r>
              <a:rPr lang="ru-RU" sz="1800" b="1" dirty="0" err="1">
                <a:solidFill>
                  <a:srgbClr val="0000FF"/>
                </a:solidFill>
                <a:latin typeface="Arial Black" pitchFamily="34" charset="0"/>
              </a:rPr>
              <a:t>физкульт</a:t>
            </a:r>
            <a:r>
              <a:rPr lang="ru-RU" sz="1800" b="1" dirty="0">
                <a:solidFill>
                  <a:srgbClr val="0000FF"/>
                </a:solidFill>
                <a:latin typeface="Arial Black" pitchFamily="34" charset="0"/>
              </a:rPr>
              <a:t> … ура!</a:t>
            </a:r>
          </a:p>
        </p:txBody>
      </p:sp>
      <p:pic>
        <p:nvPicPr>
          <p:cNvPr id="5" name="Содержимое 4" descr="4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28596" y="1643050"/>
            <a:ext cx="4071966" cy="49784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5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929190" y="1714488"/>
            <a:ext cx="3997633" cy="49545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>
                <a:solidFill>
                  <a:srgbClr val="FF0000"/>
                </a:solidFill>
              </a:rPr>
              <a:t>Заключительный этап:</a:t>
            </a:r>
            <a:br>
              <a:rPr lang="ru-RU" b="1" u="sng" dirty="0">
                <a:solidFill>
                  <a:srgbClr val="FF0000"/>
                </a:solidFill>
              </a:rPr>
            </a:br>
            <a:endParaRPr lang="ru-RU" sz="4000" b="1" u="sng" dirty="0">
              <a:solidFill>
                <a:srgbClr val="31229E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071546"/>
            <a:ext cx="7400948" cy="107157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</a:rPr>
              <a:t>   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-изготовление родителями и детьми  нетрадиционного физкультурного оборудования</a:t>
            </a:r>
          </a:p>
        </p:txBody>
      </p:sp>
      <p:pic>
        <p:nvPicPr>
          <p:cNvPr id="5" name="Рисунок 4" descr="IMG_29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428868"/>
            <a:ext cx="4143404" cy="40719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80b8db79-5408-469e-9417-f0798e5f1ed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2428868"/>
            <a:ext cx="4183093" cy="40719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-изготовление дидактических </a:t>
            </a:r>
            <a:r>
              <a:rPr lang="ru-RU" b="1" dirty="0" err="1">
                <a:solidFill>
                  <a:srgbClr val="FF0000"/>
                </a:solidFill>
              </a:rPr>
              <a:t>игры«Подуй</a:t>
            </a:r>
            <a:r>
              <a:rPr lang="ru-RU" b="1" dirty="0">
                <a:solidFill>
                  <a:srgbClr val="FF0000"/>
                </a:solidFill>
              </a:rPr>
              <a:t> на султанчик»</a:t>
            </a:r>
          </a:p>
        </p:txBody>
      </p:sp>
      <p:pic>
        <p:nvPicPr>
          <p:cNvPr id="5" name="Содержимое 4" descr="IMG_20221215_16084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14282" y="1843880"/>
            <a:ext cx="4281518" cy="45855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Содержимое 5" descr="IMG_20221215_160718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8200" y="1843881"/>
            <a:ext cx="4210080" cy="4585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4338"/>
            <a:ext cx="9144000" cy="707233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427168" cy="611051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-оформление фотоколлажа</a:t>
            </a:r>
          </a:p>
        </p:txBody>
      </p:sp>
      <p:pic>
        <p:nvPicPr>
          <p:cNvPr id="5" name="Содержимое 4" descr="IMG_20221215_17251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657860" y="1333667"/>
            <a:ext cx="5006253" cy="490364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3" y="1435100"/>
            <a:ext cx="3000396" cy="4691063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6600CC"/>
                </a:solidFill>
              </a:rPr>
              <a:t>Мы физкультурой занимались,</a:t>
            </a:r>
          </a:p>
          <a:p>
            <a:r>
              <a:rPr lang="ru-RU" sz="2400" b="1" dirty="0">
                <a:solidFill>
                  <a:srgbClr val="6600CC"/>
                </a:solidFill>
              </a:rPr>
              <a:t>Чтоб стал железным организм.</a:t>
            </a:r>
          </a:p>
          <a:p>
            <a:endParaRPr lang="ru-RU" sz="2400" b="1" dirty="0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FF0066"/>
                </a:solidFill>
                <a:latin typeface="Arial Black" pitchFamily="34" charset="0"/>
              </a:rPr>
              <a:t>Всем известно, всем понятно , что  здоровым быть приятно!</a:t>
            </a:r>
          </a:p>
        </p:txBody>
      </p:sp>
      <p:pic>
        <p:nvPicPr>
          <p:cNvPr id="4" name="Содержимое 3" descr="IMG_20221213_09104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00035" y="1600200"/>
            <a:ext cx="7643866" cy="4829196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251503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00100" y="2428868"/>
            <a:ext cx="71002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 </a:t>
            </a:r>
            <a:endParaRPr lang="ru-RU" sz="2800" b="1" i="1" dirty="0"/>
          </a:p>
        </p:txBody>
      </p:sp>
      <p:pic>
        <p:nvPicPr>
          <p:cNvPr id="5" name="daea1bde-ac66-4ef7-ba9d-7514161536dd">
            <a:hlinkClick r:id="" action="ppaction://media"/>
            <a:extLst>
              <a:ext uri="{FF2B5EF4-FFF2-40B4-BE49-F238E27FC236}">
                <a16:creationId xmlns:a16="http://schemas.microsoft.com/office/drawing/2014/main" id="{B3536018-F113-8C12-688E-B24790BA82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43808" y="1248060"/>
            <a:ext cx="3308871" cy="534056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6F2A1C-E3E5-A652-5ADA-94BCBDDA9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Семья Галкиной Даши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D7D78F-3581-C117-2111-EFC996E6D0F1}"/>
              </a:ext>
            </a:extLst>
          </p:cNvPr>
          <p:cNvSpPr txBox="1"/>
          <p:nvPr/>
        </p:nvSpPr>
        <p:spPr>
          <a:xfrm>
            <a:off x="7380312" y="6309320"/>
            <a:ext cx="1763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смотри видео)</a:t>
            </a:r>
          </a:p>
        </p:txBody>
      </p:sp>
      <p:sp>
        <p:nvSpPr>
          <p:cNvPr id="8" name="Стрелка: влево 7">
            <a:extLst>
              <a:ext uri="{FF2B5EF4-FFF2-40B4-BE49-F238E27FC236}">
                <a16:creationId xmlns:a16="http://schemas.microsoft.com/office/drawing/2014/main" id="{A64575D8-C011-F0C2-4B0C-8FA13D117004}"/>
              </a:ext>
            </a:extLst>
          </p:cNvPr>
          <p:cNvSpPr/>
          <p:nvPr/>
        </p:nvSpPr>
        <p:spPr>
          <a:xfrm>
            <a:off x="6289476" y="630932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726944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251503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00100" y="2428868"/>
            <a:ext cx="71002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 </a:t>
            </a:r>
            <a:endParaRPr lang="ru-RU" sz="2800" b="1" i="1" dirty="0"/>
          </a:p>
        </p:txBody>
      </p:sp>
      <p:pic>
        <p:nvPicPr>
          <p:cNvPr id="2" name="0e6940e1-c457-4d28-9aeb-1b4544cf4be7">
            <a:hlinkClick r:id="" action="ppaction://media"/>
            <a:extLst>
              <a:ext uri="{FF2B5EF4-FFF2-40B4-BE49-F238E27FC236}">
                <a16:creationId xmlns:a16="http://schemas.microsoft.com/office/drawing/2014/main" id="{AD0349FE-5682-CD6B-8C8A-280127D445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49351" y="1301026"/>
            <a:ext cx="2846785" cy="5175973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700F14A-7624-91CF-AABB-B6CDA112A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Семья </a:t>
            </a:r>
            <a:r>
              <a:rPr lang="ru-RU" b="1" dirty="0" err="1">
                <a:solidFill>
                  <a:srgbClr val="FF0000"/>
                </a:solidFill>
              </a:rPr>
              <a:t>Бархоленко</a:t>
            </a:r>
            <a:r>
              <a:rPr lang="ru-RU" b="1" dirty="0">
                <a:solidFill>
                  <a:srgbClr val="FF0000"/>
                </a:solidFill>
              </a:rPr>
              <a:t> Дарины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9AB151-12EA-933E-388D-8EE53C06C17E}"/>
              </a:ext>
            </a:extLst>
          </p:cNvPr>
          <p:cNvSpPr txBox="1"/>
          <p:nvPr/>
        </p:nvSpPr>
        <p:spPr>
          <a:xfrm>
            <a:off x="6907798" y="6087198"/>
            <a:ext cx="46874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смотри видео)</a:t>
            </a:r>
          </a:p>
        </p:txBody>
      </p:sp>
      <p:sp>
        <p:nvSpPr>
          <p:cNvPr id="8" name="Стрелка: влево 7">
            <a:extLst>
              <a:ext uri="{FF2B5EF4-FFF2-40B4-BE49-F238E27FC236}">
                <a16:creationId xmlns:a16="http://schemas.microsoft.com/office/drawing/2014/main" id="{09199747-D24B-05D0-DB63-FCE3495ECB07}"/>
              </a:ext>
            </a:extLst>
          </p:cNvPr>
          <p:cNvSpPr/>
          <p:nvPr/>
        </p:nvSpPr>
        <p:spPr>
          <a:xfrm>
            <a:off x="5969856" y="610096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476329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k149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2010</TotalTime>
  <Words>563</Words>
  <Application>Microsoft Office PowerPoint</Application>
  <PresentationFormat>Экран (4:3)</PresentationFormat>
  <Paragraphs>81</Paragraphs>
  <Slides>27</Slides>
  <Notes>0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Aharoni</vt:lpstr>
      <vt:lpstr>Arial</vt:lpstr>
      <vt:lpstr>Arial Black</vt:lpstr>
      <vt:lpstr>Arial Narrow</vt:lpstr>
      <vt:lpstr>Calibri</vt:lpstr>
      <vt:lpstr>Times New Roman</vt:lpstr>
      <vt:lpstr>Тема Office</vt:lpstr>
      <vt:lpstr>Детско – родительский  проект «О здоровье всерьёз»</vt:lpstr>
      <vt:lpstr>Презентация PowerPoint</vt:lpstr>
      <vt:lpstr>Организационный этап: Информационно-наглядные мероприятия:</vt:lpstr>
      <vt:lpstr>-родительское собрание по теме проекта </vt:lpstr>
      <vt:lpstr>- подбор детской художественной литературы</vt:lpstr>
      <vt:lpstr>- картотеки: пословиц, поговорок, загадок о здоровом образе жизни</vt:lpstr>
      <vt:lpstr>- дидактические игры</vt:lpstr>
      <vt:lpstr>Основной этап Взаимодействие с родителями </vt:lpstr>
      <vt:lpstr>Взаимодействие родителей с детьми «Делаем сами , своими руками»</vt:lpstr>
      <vt:lpstr> Проведение оздоровительных мероприятий:  - закаливание водой</vt:lpstr>
      <vt:lpstr>                            Кто с зарядкой дружит смело,                             Будет смелым и умелым!</vt:lpstr>
      <vt:lpstr>Спортивные игры на стадионе</vt:lpstr>
      <vt:lpstr> </vt:lpstr>
      <vt:lpstr> Баня – купель       здоровья</vt:lpstr>
      <vt:lpstr>Презентация PowerPoint</vt:lpstr>
      <vt:lpstr> Семья Вани Белого                               На каток ходил                                                    я с папой,                                   Там катался на                                                   коньках.                                    Ехать прямо я                                                   старался,                                        Папу за руку                                                   держал. </vt:lpstr>
      <vt:lpstr>Презентация PowerPoint</vt:lpstr>
      <vt:lpstr>Семья Искендерова Ибрагима                          Приучай себя к порядку –                          Делай каждый день зарядку.     Смейся веселей ,      Будешь здоровей.</vt:lpstr>
      <vt:lpstr>Семья Суховей    Алисы</vt:lpstr>
      <vt:lpstr>Семья Даши Галкиной Спорт, ребята , очень нужен!       Мы со спортом крепко дружим!               Спорт – помощник, спорт – здоровье,    Спорт – игра, физкульт … ура!</vt:lpstr>
      <vt:lpstr>Заключительный этап: </vt:lpstr>
      <vt:lpstr>-изготовление дидактических игры«Подуй на султанчик»</vt:lpstr>
      <vt:lpstr>-оформление фотоколлажа</vt:lpstr>
      <vt:lpstr>Всем известно, всем понятно , что  здоровым быть приятно!</vt:lpstr>
      <vt:lpstr>Семья Галкиной Даши</vt:lpstr>
      <vt:lpstr>Семья Бархоленко Дарины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  - практико – ориентированный проект «Я хочу здоровым быть»</dc:title>
  <dc:creator>дом</dc:creator>
  <cp:lastModifiedBy>Intel</cp:lastModifiedBy>
  <cp:revision>213</cp:revision>
  <dcterms:created xsi:type="dcterms:W3CDTF">2019-01-22T03:13:35Z</dcterms:created>
  <dcterms:modified xsi:type="dcterms:W3CDTF">2024-09-05T09:24:57Z</dcterms:modified>
</cp:coreProperties>
</file>